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60" r:id="rId5"/>
    <p:sldId id="275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99675193106615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118.68</c:v>
                </c:pt>
                <c:pt idx="1">
                  <c:v>87.68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39-47B8-BBFF-B7B40C4993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57.93</c:v>
                </c:pt>
                <c:pt idx="1">
                  <c:v>51.39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9-47B8-BBFF-B7B40C4993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86060531496062"/>
          <c:y val="0.1209609300589979"/>
          <c:w val="0.42802891240157481"/>
          <c:h val="0.642043329106586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24-4919-93CF-521856E4C409}"/>
              </c:ext>
            </c:extLst>
          </c:dPt>
          <c:cat>
            <c:strRef>
              <c:f>Sheet1!$A$2:$A$8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59.44</c:v>
                </c:pt>
                <c:pt idx="1">
                  <c:v>21.49</c:v>
                </c:pt>
                <c:pt idx="2">
                  <c:v>7.53</c:v>
                </c:pt>
                <c:pt idx="3">
                  <c:v>7.07</c:v>
                </c:pt>
                <c:pt idx="4">
                  <c:v>2.16</c:v>
                </c:pt>
                <c:pt idx="5">
                  <c:v>2.3199999999999998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95442784587819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67.849999999999994</c:v>
                </c:pt>
                <c:pt idx="1">
                  <c:v>24.53</c:v>
                </c:pt>
                <c:pt idx="2">
                  <c:v>8.59</c:v>
                </c:pt>
                <c:pt idx="3">
                  <c:v>8.07</c:v>
                </c:pt>
                <c:pt idx="4">
                  <c:v>2.65</c:v>
                </c:pt>
                <c:pt idx="5">
                  <c:v>2.46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35.08</c:v>
                </c:pt>
                <c:pt idx="1">
                  <c:v>21.85</c:v>
                </c:pt>
                <c:pt idx="2">
                  <c:v>6.67</c:v>
                </c:pt>
                <c:pt idx="3">
                  <c:v>6.22</c:v>
                </c:pt>
                <c:pt idx="4">
                  <c:v>6.25</c:v>
                </c:pt>
                <c:pt idx="5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16.09</c:v>
                </c:pt>
                <c:pt idx="1">
                  <c:v>3.7</c:v>
                </c:pt>
                <c:pt idx="2">
                  <c:v>8.6199999999999992</c:v>
                </c:pt>
                <c:pt idx="3">
                  <c:v>13.61</c:v>
                </c:pt>
                <c:pt idx="4">
                  <c:v>15.91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14.39</c:v>
                </c:pt>
                <c:pt idx="1">
                  <c:v>3.15</c:v>
                </c:pt>
                <c:pt idx="2">
                  <c:v>5.32</c:v>
                </c:pt>
                <c:pt idx="3">
                  <c:v>6.72</c:v>
                </c:pt>
                <c:pt idx="4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 April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FIRST QUARTER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(JAN-MARCH, 2023)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05124"/>
              </p:ext>
            </p:extLst>
          </p:nvPr>
        </p:nvGraphicFramePr>
        <p:xfrm>
          <a:off x="1099931" y="1150937"/>
          <a:ext cx="10005392" cy="497067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865728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06823">
                  <a:extLst>
                    <a:ext uri="{9D8B030D-6E8A-4147-A177-3AD203B41FA5}">
                      <a16:colId xmlns:a16="http://schemas.microsoft.com/office/drawing/2014/main" val="3606286942"/>
                    </a:ext>
                  </a:extLst>
                </a:gridCol>
                <a:gridCol w="968261">
                  <a:extLst>
                    <a:ext uri="{9D8B030D-6E8A-4147-A177-3AD203B41FA5}">
                      <a16:colId xmlns:a16="http://schemas.microsoft.com/office/drawing/2014/main" val="686967240"/>
                    </a:ext>
                  </a:extLst>
                </a:gridCol>
                <a:gridCol w="1240445">
                  <a:extLst>
                    <a:ext uri="{9D8B030D-6E8A-4147-A177-3AD203B41FA5}">
                      <a16:colId xmlns:a16="http://schemas.microsoft.com/office/drawing/2014/main" val="509694378"/>
                    </a:ext>
                  </a:extLst>
                </a:gridCol>
                <a:gridCol w="1537634">
                  <a:extLst>
                    <a:ext uri="{9D8B030D-6E8A-4147-A177-3AD203B41FA5}">
                      <a16:colId xmlns:a16="http://schemas.microsoft.com/office/drawing/2014/main" val="1553344838"/>
                    </a:ext>
                  </a:extLst>
                </a:gridCol>
                <a:gridCol w="1567783">
                  <a:extLst>
                    <a:ext uri="{9D8B030D-6E8A-4147-A177-3AD203B41FA5}">
                      <a16:colId xmlns:a16="http://schemas.microsoft.com/office/drawing/2014/main" val="3538814085"/>
                    </a:ext>
                  </a:extLst>
                </a:gridCol>
              </a:tblGrid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March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23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26594"/>
              </p:ext>
            </p:extLst>
          </p:nvPr>
        </p:nvGraphicFramePr>
        <p:xfrm>
          <a:off x="410817" y="1122937"/>
          <a:ext cx="11343862" cy="4764769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20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Budget N(Bn)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Proportionate Target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 Expenditure     Jan. – March 2023    N(Bn)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Actual Expenditure on  Approved Budget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%Actual Expenditure on Proportionate Expenditure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Actual Expenditure on Total Actual Expenditure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Salaries &amp; Allowances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79,854,715,889.03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19,963,678,972.26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16,095,499,728.45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Consolidated Revenue Fund Charges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21,124,115,202.70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5,281,028,800.68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3,695,115,649.54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Personnel Cost 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100,978,831,091.73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25,244,707,772.93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19,790,615,377.99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Overhead Cost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61,763,151,086.23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15,440,787,771.56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8,619,846,293.09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(Overhead )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39,902,773,546.29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9,975,693,386.57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13,607,262,385.17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1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Recurrent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202,644,755,724.25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50,661,188,931.06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42,017,724,056.25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3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67,401,484,680.83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15,913,858,991.73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9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(Capital)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67,401,484,680.83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15,913,858,991.73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26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472,250,694,447.57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118,062,673,611.89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57,931,583,047.98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March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891701"/>
              </p:ext>
            </p:extLst>
          </p:nvPr>
        </p:nvGraphicFramePr>
        <p:xfrm>
          <a:off x="1139688" y="1122939"/>
          <a:ext cx="10190921" cy="5024644"/>
        </p:xfrm>
        <a:graphic>
          <a:graphicData uri="http://schemas.openxmlformats.org/drawingml/2006/table">
            <a:tbl>
              <a:tblPr/>
              <a:tblGrid>
                <a:gridCol w="1615724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437847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156207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367437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11906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March 2022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75,879,021,496.48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18,969,755,374.12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14,395,964,826.68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17,212,802,457.99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4,303,200,614.50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3,151,988,493.83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93,091,823,954.47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23,272,955,988.62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17,547,953,320.51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32,075,256,744.27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8,018,814,186.07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5,320,912,056.98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7,003,348,812.26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6,725,770,333.91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153,180,475,947.77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38,295,118,986.94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29,594,635,711.40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8057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197,554,673,791.80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49,388,668,447.95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21,802,311,673.18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25850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197,554,673,791.80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49,388,668,447.95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21,802,311,673.18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350,735,149,739.57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87,683,787,434.89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51,396,947,384.58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1</a:t>
            </a:r>
            <a:r>
              <a:rPr lang="en-US" sz="2000" baseline="30000" dirty="0"/>
              <a:t>ST</a:t>
            </a:r>
            <a:r>
              <a:rPr lang="en-US" sz="2000" dirty="0"/>
              <a:t> Quarter 2023 and Corresponding Period, 2022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05886"/>
              </p:ext>
            </p:extLst>
          </p:nvPr>
        </p:nvGraphicFramePr>
        <p:xfrm>
          <a:off x="569843" y="844715"/>
          <a:ext cx="10959853" cy="331658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550706571"/>
              </p:ext>
            </p:extLst>
          </p:nvPr>
        </p:nvGraphicFramePr>
        <p:xfrm>
          <a:off x="2272552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March, 2023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57.93Bn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49.07% of the proportionate target of N118.06Bn.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It also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12.27%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</a:t>
            </a:r>
            <a:r>
              <a:rPr lang="en-ZA" sz="1600" dirty="0" err="1">
                <a:latin typeface="Arial Rounded MT Bold" panose="020F0704030504030204" pitchFamily="34" charset="0"/>
                <a:cs typeface="Arial" charset="0"/>
              </a:rPr>
              <a:t>budgetnhn</a:t>
            </a:r>
            <a:r>
              <a:rPr lang="en-ZA" sz="1600">
                <a:latin typeface="Arial Rounded MT Bold" panose="020F0704030504030204" pitchFamily="34" charset="0"/>
                <a:cs typeface="Arial" charset="0"/>
              </a:rPr>
              <a:t> ;.,size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N472.25Bn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12.75%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22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which0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N51.39Bn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58.62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proportionate Budget of N87.68Bn and 14.65% 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N350.73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2023 1st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85966295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8C081E3-A816-BCA1-4E17-C46D7C2FDE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8372594"/>
              </p:ext>
            </p:extLst>
          </p:nvPr>
        </p:nvGraphicFramePr>
        <p:xfrm>
          <a:off x="2239108" y="12945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(Jan–March 2023)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829170"/>
              </p:ext>
            </p:extLst>
          </p:nvPr>
        </p:nvGraphicFramePr>
        <p:xfrm>
          <a:off x="344556" y="1156443"/>
          <a:ext cx="6365399" cy="4846790"/>
        </p:xfrm>
        <a:graphic>
          <a:graphicData uri="http://schemas.openxmlformats.org/drawingml/2006/table">
            <a:tbl>
              <a:tblPr/>
              <a:tblGrid>
                <a:gridCol w="10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54468"/>
              </p:ext>
            </p:extLst>
          </p:nvPr>
        </p:nvGraphicFramePr>
        <p:xfrm>
          <a:off x="5344887" y="117184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E03903-4F6B-4DA3-890D-9ED1B9AC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Gill Sans MT" pitchFamily="34" charset="0"/>
                <a:cs typeface="Arial" charset="0"/>
              </a:rPr>
              <a:t>5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77C32E-0501-4B62-8FED-1D3EBDB9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2" y="529388"/>
            <a:ext cx="10499558" cy="888249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+mn-lt"/>
              </a:rPr>
              <a:t>Funding</a:t>
            </a:r>
            <a:r>
              <a:rPr lang="yo-NG" sz="2800" dirty="0">
                <a:latin typeface="+mn-lt"/>
              </a:rPr>
              <a:t> </a:t>
            </a:r>
            <a:r>
              <a:rPr lang="en-ZA" sz="2800" dirty="0">
                <a:latin typeface="+mn-lt"/>
              </a:rPr>
              <a:t>Review</a:t>
            </a:r>
            <a:r>
              <a:rPr lang="yo-NG" sz="2800" dirty="0">
                <a:latin typeface="+mn-lt"/>
              </a:rPr>
              <a:t> </a:t>
            </a:r>
            <a:r>
              <a:rPr lang="en-GB" sz="2800" dirty="0">
                <a:latin typeface="+mn-lt"/>
              </a:rPr>
              <a:t>- </a:t>
            </a:r>
            <a:r>
              <a:rPr lang="en-US" sz="2800" dirty="0">
                <a:latin typeface="+mn-lt"/>
              </a:rPr>
              <a:t>January</a:t>
            </a:r>
            <a:r>
              <a:rPr lang="yo-NG" sz="2800" dirty="0">
                <a:latin typeface="+mn-lt"/>
              </a:rPr>
              <a:t> to </a:t>
            </a:r>
            <a:r>
              <a:rPr lang="en-US" sz="2800" dirty="0">
                <a:latin typeface="+mn-lt"/>
              </a:rPr>
              <a:t>March</a:t>
            </a:r>
            <a:r>
              <a:rPr lang="en-ZA" sz="2800" dirty="0">
                <a:latin typeface="+mn-lt"/>
              </a:rPr>
              <a:t> </a:t>
            </a:r>
            <a:r>
              <a:rPr lang="yo-NG" sz="2800" dirty="0">
                <a:latin typeface="+mn-lt"/>
              </a:rPr>
              <a:t>20</a:t>
            </a:r>
            <a:r>
              <a:rPr lang="en-US" sz="2800" dirty="0">
                <a:latin typeface="+mn-lt"/>
              </a:rPr>
              <a:t>23</a:t>
            </a:r>
            <a:br>
              <a:rPr lang="en-ZA" sz="2800" dirty="0"/>
            </a:b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65262-0ECD-7CD5-5586-C5843CA67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F091CC-A45D-513B-B816-47CB1A5428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226" y="224271"/>
            <a:ext cx="1275340" cy="1064507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1E3BE9-2C83-1C96-AAC9-645926ED7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132849"/>
              </p:ext>
            </p:extLst>
          </p:nvPr>
        </p:nvGraphicFramePr>
        <p:xfrm>
          <a:off x="1088272" y="1318005"/>
          <a:ext cx="10253011" cy="4801815"/>
        </p:xfrm>
        <a:graphic>
          <a:graphicData uri="http://schemas.openxmlformats.org/drawingml/2006/table">
            <a:tbl>
              <a:tblPr/>
              <a:tblGrid>
                <a:gridCol w="1980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5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16">
                  <a:extLst>
                    <a:ext uri="{9D8B030D-6E8A-4147-A177-3AD203B41FA5}">
                      <a16:colId xmlns:a16="http://schemas.microsoft.com/office/drawing/2014/main" val="985024888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1689419617"/>
                    </a:ext>
                  </a:extLst>
                </a:gridCol>
              </a:tblGrid>
              <a:tr h="130237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(Jan-March 2023)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Funding Performance (Jan.-March 2023) (NBn)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Actual Funding Performance on  Proportionate Target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Funding Performance on Approved Budget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Funding on Total 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41,631,640,640.90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41,631,640,640.90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67,851,447,067.19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162.98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59.44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210,248,909,826.51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52,562,227,456.63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24,532,646,348.50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11.67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50,730,566,593.86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12,682,641,648.47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8,593,442,788.76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37,422,406,721.33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9,355,601,680.33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8,067,804,145.63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3,845,054,076.26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961,263,519.07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2,455,235,120.38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343,878,577,858.86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75,561,734,304.49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111,500,575,470.46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128,372,116,588.72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32,093,029,147.18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2,655,686,848.83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472,250,694,447.58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149,286,404,092.57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114,156,262,319.29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24.17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02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March 2023)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178173741"/>
              </p:ext>
            </p:extLst>
          </p:nvPr>
        </p:nvGraphicFramePr>
        <p:xfrm>
          <a:off x="2782957" y="4504132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816094"/>
              </p:ext>
            </p:extLst>
          </p:nvPr>
        </p:nvGraphicFramePr>
        <p:xfrm>
          <a:off x="609600" y="860883"/>
          <a:ext cx="10972799" cy="3643249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710373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95695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006466">
                  <a:extLst>
                    <a:ext uri="{9D8B030D-6E8A-4147-A177-3AD203B41FA5}">
                      <a16:colId xmlns:a16="http://schemas.microsoft.com/office/drawing/2014/main" val="77257367"/>
                    </a:ext>
                  </a:extLst>
                </a:gridCol>
                <a:gridCol w="1207322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169593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1056407">
                  <a:extLst>
                    <a:ext uri="{9D8B030D-6E8A-4147-A177-3AD203B41FA5}">
                      <a16:colId xmlns:a16="http://schemas.microsoft.com/office/drawing/2014/main" val="530003960"/>
                    </a:ext>
                  </a:extLst>
                </a:gridCol>
                <a:gridCol w="767153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273348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19819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7361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S/NO.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Jan.-Mar.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Jan.-Mar.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3648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(IGR)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Ministries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29.87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Boards and Corporations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IGR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94.19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38.29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Statutory Allocation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116.23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55.72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32.09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586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Excess Crude/Exchange Gain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07628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 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82399" y="6558072"/>
            <a:ext cx="487680" cy="365125"/>
          </a:xfrm>
        </p:spPr>
        <p:txBody>
          <a:bodyPr/>
          <a:lstStyle/>
          <a:p>
            <a:pPr lvl="0"/>
            <a:endParaRPr lang="en-GB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r>
              <a:rPr lang="en-GB" noProof="0" dirty="0"/>
              <a:t>7</a:t>
            </a:r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(January-March 2022)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202253"/>
              </p:ext>
            </p:extLst>
          </p:nvPr>
        </p:nvGraphicFramePr>
        <p:xfrm>
          <a:off x="609602" y="1149531"/>
          <a:ext cx="10715896" cy="4721182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6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1</a:t>
            </a:r>
            <a:r>
              <a:rPr lang="en-ZA" sz="2400" baseline="30000" dirty="0"/>
              <a:t>ST</a:t>
            </a:r>
            <a:r>
              <a:rPr lang="en-ZA" sz="2400" dirty="0"/>
              <a:t> Quarter 2023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BEF050-8437-4EB5-22EE-9E3AE479A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47936"/>
              </p:ext>
            </p:extLst>
          </p:nvPr>
        </p:nvGraphicFramePr>
        <p:xfrm>
          <a:off x="1364967" y="1010653"/>
          <a:ext cx="10200491" cy="5297024"/>
        </p:xfrm>
        <a:graphic>
          <a:graphicData uri="http://schemas.openxmlformats.org/drawingml/2006/table">
            <a:tbl>
              <a:tblPr/>
              <a:tblGrid>
                <a:gridCol w="47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1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972179641"/>
                    </a:ext>
                  </a:extLst>
                </a:gridCol>
                <a:gridCol w="1134079">
                  <a:extLst>
                    <a:ext uri="{9D8B030D-6E8A-4147-A177-3AD203B41FA5}">
                      <a16:colId xmlns:a16="http://schemas.microsoft.com/office/drawing/2014/main" val="1091541882"/>
                    </a:ext>
                  </a:extLst>
                </a:gridCol>
              </a:tblGrid>
              <a:tr h="7098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PROVISION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13,504,216,072.60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2783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16,166,685,000.00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4,041,671,250.00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4,843,730.62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43,299,740,000.00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10,824,935,000.00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3,875,414,343.19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8,020,503,000.00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2,005,125,750.00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381,976,587.90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10,894,753,884.18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2,723,688,471.05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509,037,053.75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1,887,946,140.00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471,986,535.00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400,421,401.63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103,647,940.77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1,891,121,640.00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472,780,410.00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254,706,091.81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545,242,443.35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136,310,610.84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69,215,391.40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551,671,932.00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137,917,983.00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123,958,200.97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349,575,988.14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87,393,997.04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11,823,528.59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353,176,127.50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88,294,031.88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80,774,989.70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3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161,004,364.24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40,251,091.06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39,428,462.60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1,196,729,270.02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299,182,317.51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19,136,893.80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4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174,402,795.00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43,600,698.75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31,353,150.00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6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177,592,552,584.43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44,398,138,146.11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19,409,953,839.33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32,656,357,242.08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8,164,089,310.52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5,122,692,509.17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86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210,248,909,826.51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52,562,227,456.63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24,532,646,348.50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1529696" y="6557871"/>
            <a:ext cx="48768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9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4228</TotalTime>
  <Words>1465</Words>
  <Application>Microsoft Office PowerPoint</Application>
  <PresentationFormat>Widescreen</PresentationFormat>
  <Paragraphs>800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FIRST QUARTER BUDGET EXECUTION REPORT (JAN-MARCH, 2023) </vt:lpstr>
      <vt:lpstr> Year 2023 1st Quarter Budget Performance</vt:lpstr>
      <vt:lpstr>FUNDING REVIEW</vt:lpstr>
      <vt:lpstr> Details of Actual Funding (Jan–March 2023) </vt:lpstr>
      <vt:lpstr>Funding Review - January to March 2023 </vt:lpstr>
      <vt:lpstr>    Revenue Performance - Funding Sources( January – March 2023) </vt:lpstr>
      <vt:lpstr>     Funding Details at a glance (January-March 2022) </vt:lpstr>
      <vt:lpstr>1ST Quarter 2023  IGR OF MAJOR REVENUE GENERATING AGENCIES</vt:lpstr>
      <vt:lpstr>Expenditure Review</vt:lpstr>
      <vt:lpstr> Expenditure Review - January to March 2023 </vt:lpstr>
      <vt:lpstr> Expenditure Review - January to March 2022 </vt:lpstr>
      <vt:lpstr> Comparison of Expenditure Actual Performance for the 1ST Quarter 2023 and Corresponding Period,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Gbemisola Idowu</cp:lastModifiedBy>
  <cp:revision>288</cp:revision>
  <cp:lastPrinted>2023-04-28T13:18:12Z</cp:lastPrinted>
  <dcterms:created xsi:type="dcterms:W3CDTF">2020-04-18T18:41:11Z</dcterms:created>
  <dcterms:modified xsi:type="dcterms:W3CDTF">2023-04-28T13:24:02Z</dcterms:modified>
</cp:coreProperties>
</file>